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50" r:id="rId2"/>
    <p:sldId id="694" r:id="rId3"/>
    <p:sldId id="695" r:id="rId4"/>
    <p:sldId id="704" r:id="rId5"/>
    <p:sldId id="706" r:id="rId6"/>
    <p:sldId id="707" r:id="rId7"/>
    <p:sldId id="705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0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341" autoAdjust="0"/>
  </p:normalViewPr>
  <p:slideViewPr>
    <p:cSldViewPr snapToGrid="0" snapToObjects="1">
      <p:cViewPr varScale="1">
        <p:scale>
          <a:sx n="94" d="100"/>
          <a:sy n="94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9/22/20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9: Functions and Recursion – 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F358A-DB02-194E-9A72-F2BA79C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7D5E9-65E4-F541-8CF2-2F2BD2BA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3735-558B-A843-A5D4-25813AF1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376671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invoked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called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with the expression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square(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line 13.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parentheses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in the function call are an operator in C++ that causes the function to be called.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19–22) receives a copy of the value of argument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from line 13 and stores it in the parameter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calculates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*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21) and passes the result back to the point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where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was invoked (line 13).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result is displayed.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call does not change the value of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repetition structure repeats this process for each of the values 1 through 10. </a:t>
            </a:r>
          </a:p>
          <a:p>
            <a:endParaRPr lang="en-US" dirty="0"/>
          </a:p>
        </p:txBody>
      </p:sp>
      <p:pic>
        <p:nvPicPr>
          <p:cNvPr id="5" name="Picture 1" descr="cpphtp7LOV_05slides_Page_009.png">
            <a:extLst>
              <a:ext uri="{FF2B5EF4-FFF2-40B4-BE49-F238E27FC236}">
                <a16:creationId xmlns:a16="http://schemas.microsoft.com/office/drawing/2014/main" id="{2CBE614D-D0D8-7849-8FC1-8A54A6A2AF8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9661" r="17715" b="21409"/>
          <a:stretch/>
        </p:blipFill>
        <p:spPr bwMode="auto">
          <a:xfrm>
            <a:off x="4271263" y="4650059"/>
            <a:ext cx="5256584" cy="199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0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F358A-DB02-194E-9A72-F2BA79C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7D5E9-65E4-F541-8CF2-2F2BD2BA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3735-558B-A843-A5D4-25813AF1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376671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definition of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19–22) shows that it uses integer parameter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Keyword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preceding the function name indicates that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returns an integer result.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in </a:t>
            </a:r>
            <a:r>
              <a:rPr lang="en-US" altLang="zh-TW" sz="2800" dirty="0">
                <a:solidFill>
                  <a:srgbClr val="000000"/>
                </a:solidFill>
                <a:latin typeface="Lucida Console" panose="020B0609040504020204" pitchFamily="49" charset="0"/>
              </a:rPr>
              <a:t>square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21) passes the result of the calculation back to the calling function. </a:t>
            </a:r>
          </a:p>
          <a:p>
            <a:endParaRPr lang="zh-TW" altLang="en-US" sz="2800" dirty="0"/>
          </a:p>
        </p:txBody>
      </p:sp>
      <p:pic>
        <p:nvPicPr>
          <p:cNvPr id="6" name="Picture 1" descr="cpphtp7LOV_05slides_Page_009.png">
            <a:extLst>
              <a:ext uri="{FF2B5EF4-FFF2-40B4-BE49-F238E27FC236}">
                <a16:creationId xmlns:a16="http://schemas.microsoft.com/office/drawing/2014/main" id="{471F9831-8508-3646-86D9-5221A1ECE39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9661" r="17715" b="21409"/>
          <a:stretch/>
        </p:blipFill>
        <p:spPr bwMode="auto">
          <a:xfrm>
            <a:off x="3701663" y="4275059"/>
            <a:ext cx="6395783" cy="242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16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112D9-A35D-6449-8BB6-E16E56A9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984CF-CA90-1A44-B661-D58BF68D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19.png">
            <a:extLst>
              <a:ext uri="{FF2B5EF4-FFF2-40B4-BE49-F238E27FC236}">
                <a16:creationId xmlns:a16="http://schemas.microsoft.com/office/drawing/2014/main" id="{9CBD29E5-4015-F942-A151-CF275FCC4A3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8851"/>
          <a:stretch/>
        </p:blipFill>
        <p:spPr bwMode="auto">
          <a:xfrm>
            <a:off x="490336" y="1340768"/>
            <a:ext cx="8075240" cy="4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74F286-58F0-5D4B-A885-97969560C5DA}"/>
              </a:ext>
            </a:extLst>
          </p:cNvPr>
          <p:cNvSpPr/>
          <p:nvPr/>
        </p:nvSpPr>
        <p:spPr>
          <a:xfrm>
            <a:off x="1460810" y="1483112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4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C7C0-3FAA-7F47-8ADD-8A09279D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283DE-7E7F-B94D-BA30-A0D226E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20.png">
            <a:extLst>
              <a:ext uri="{FF2B5EF4-FFF2-40B4-BE49-F238E27FC236}">
                <a16:creationId xmlns:a16="http://schemas.microsoft.com/office/drawing/2014/main" id="{1D66F91D-CD6F-7243-9475-1BC777EB96E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44154"/>
          <a:stretch/>
        </p:blipFill>
        <p:spPr bwMode="auto">
          <a:xfrm>
            <a:off x="107504" y="1772816"/>
            <a:ext cx="8813800" cy="32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02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94D4A8-57FF-2A45-A9F4-BC413CB1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860D7-B8B0-8F49-95EA-72CF0226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with Multiple Arguments</a:t>
            </a:r>
          </a:p>
        </p:txBody>
      </p:sp>
      <p:pic>
        <p:nvPicPr>
          <p:cNvPr id="5" name="Picture 1" descr="cpphtp7LOV_05slides_Page_021.png">
            <a:extLst>
              <a:ext uri="{FF2B5EF4-FFF2-40B4-BE49-F238E27FC236}">
                <a16:creationId xmlns:a16="http://schemas.microsoft.com/office/drawing/2014/main" id="{58DADB5E-E86B-A342-8380-A37E9071138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49265"/>
          <a:stretch/>
        </p:blipFill>
        <p:spPr bwMode="auto">
          <a:xfrm>
            <a:off x="80101" y="1700808"/>
            <a:ext cx="8813800" cy="294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75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C2CE1-387D-5D43-BDE4-6F0E64A5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element of chance can be introduced into computer applications by using the C++ Standard Library function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the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is in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example:  </a:t>
            </a:r>
            <a:r>
              <a:rPr lang="en-US" altLang="zh-TW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 = rand()</a:t>
            </a:r>
            <a:r>
              <a:rPr lang="en-US" altLang="zh-TW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generates an unsigned integer between 0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(a constant defined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header file). 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For GNU C++, the value of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is 2147483647; for Visual Studio, the value of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RAND_MAX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is 32767. 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To produce integers in the range 0 to 5, we use the modulus operator (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%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with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as follows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rand() %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6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6 is called the </a:t>
            </a:r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scaling factor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Shifting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range of numbers produces the integers from 1 to 6.</a:t>
            </a:r>
          </a:p>
          <a:p>
            <a:pPr lvl="1">
              <a:lnSpc>
                <a:spcPct val="95000"/>
              </a:lnSpc>
              <a:spcBef>
                <a:spcPts val="400"/>
              </a:spcBef>
              <a:buNone/>
            </a:pPr>
            <a:r>
              <a:rPr lang="en-US" altLang="zh-TW" sz="2000" dirty="0">
                <a:solidFill>
                  <a:srgbClr val="128AFF"/>
                </a:solidFill>
                <a:latin typeface="Lucida Console" panose="020B0609040504020204" pitchFamily="49" charset="0"/>
              </a:rPr>
              <a:t>	1 + </a:t>
            </a:r>
            <a:r>
              <a:rPr lang="en-US" altLang="zh-TW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rand() </a:t>
            </a:r>
            <a:r>
              <a:rPr lang="en-US" altLang="zh-TW" sz="2000" dirty="0">
                <a:latin typeface="Lucida Console" panose="020B0609040504020204" pitchFamily="49" charset="0"/>
              </a:rPr>
              <a:t>% 6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1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pic>
        <p:nvPicPr>
          <p:cNvPr id="7" name="Picture 1" descr="cpphtp7LOV_05slides_Page_041.png">
            <a:extLst>
              <a:ext uri="{FF2B5EF4-FFF2-40B4-BE49-F238E27FC236}">
                <a16:creationId xmlns:a16="http://schemas.microsoft.com/office/drawing/2014/main" id="{AC64FD0C-438F-5343-85C8-87BA90DC695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15484"/>
          <a:stretch/>
        </p:blipFill>
        <p:spPr bwMode="auto">
          <a:xfrm>
            <a:off x="719572" y="1509285"/>
            <a:ext cx="7704856" cy="454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1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5slides_Page_042.png">
            <a:extLst>
              <a:ext uri="{FF2B5EF4-FFF2-40B4-BE49-F238E27FC236}">
                <a16:creationId xmlns:a16="http://schemas.microsoft.com/office/drawing/2014/main" id="{179F0BAB-1293-4947-8502-B6E4D940AD2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9483"/>
          <a:stretch/>
        </p:blipFill>
        <p:spPr bwMode="auto">
          <a:xfrm>
            <a:off x="899592" y="1527822"/>
            <a:ext cx="7019791" cy="44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54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10F9-936D-BF46-89D9-86DE7FF1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E4ECF-3004-FA4D-9612-9CC0E9A7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Random Number Generator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3CFB2-D4F0-444B-B97B-473A696EFD70}"/>
              </a:ext>
            </a:extLst>
          </p:cNvPr>
          <p:cNvSpPr/>
          <p:nvPr/>
        </p:nvSpPr>
        <p:spPr>
          <a:xfrm>
            <a:off x="1616927" y="1650381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cpphtp7LOV_05slides_Page_043.png">
            <a:extLst>
              <a:ext uri="{FF2B5EF4-FFF2-40B4-BE49-F238E27FC236}">
                <a16:creationId xmlns:a16="http://schemas.microsoft.com/office/drawing/2014/main" id="{9631B633-6AA0-884E-9835-7379F0A2960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33037"/>
          <a:stretch/>
        </p:blipFill>
        <p:spPr bwMode="auto">
          <a:xfrm>
            <a:off x="-36512" y="1645602"/>
            <a:ext cx="8666163" cy="396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88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actually generates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pseudorandom numbers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numbers in the sequence appear to be random, but the sequence repeats itself each time the program executes. 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 can be conditioned to produce a different sequence of random numbers for each execution.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called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randomizing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is accomplished with the C++ Standard Library function </a:t>
            </a:r>
            <a:r>
              <a:rPr lang="en-US" altLang="zh-TW" sz="2400" dirty="0" err="1">
                <a:solidFill>
                  <a:srgbClr val="0000FF"/>
                </a:solidFill>
                <a:latin typeface="LucidaSansTypewriter" pitchFamily="49" charset="0"/>
              </a:rPr>
              <a:t>srand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takes an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unsigned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integer argument and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seeds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rand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to produce a different sequence of random numbers for each execution.</a:t>
            </a:r>
          </a:p>
          <a:p>
            <a:pPr lvl="1">
              <a:spcBef>
                <a:spcPts val="4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is in header file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cstdlib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0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FDC4-6367-2443-88DF-1ECB7C3F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ACC78-703D-6643-A26C-70352012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pic>
        <p:nvPicPr>
          <p:cNvPr id="6" name="Picture 1" descr="cpphtp7LOV_05slides_Page_001.png">
            <a:extLst>
              <a:ext uri="{FF2B5EF4-FFF2-40B4-BE49-F238E27FC236}">
                <a16:creationId xmlns:a16="http://schemas.microsoft.com/office/drawing/2014/main" id="{CC35E4A0-E1BF-6F4C-8ABB-FC57496B04D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 r="29526" b="38585"/>
          <a:stretch/>
        </p:blipFill>
        <p:spPr bwMode="auto">
          <a:xfrm>
            <a:off x="0" y="2207941"/>
            <a:ext cx="9021763" cy="304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67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pic>
        <p:nvPicPr>
          <p:cNvPr id="7" name="Picture 1" descr="cpphtp7LOV_05slides_Page_044.png">
            <a:extLst>
              <a:ext uri="{FF2B5EF4-FFF2-40B4-BE49-F238E27FC236}">
                <a16:creationId xmlns:a16="http://schemas.microsoft.com/office/drawing/2014/main" id="{6F5FB0BA-2D33-4C48-BB79-44129A5C8C1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1322"/>
          <a:stretch/>
        </p:blipFill>
        <p:spPr bwMode="auto">
          <a:xfrm>
            <a:off x="490779" y="1484785"/>
            <a:ext cx="7740352" cy="422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9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Randomness …?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1" descr="cpphtp7LOV_05slides_Page_045.png">
            <a:extLst>
              <a:ext uri="{FF2B5EF4-FFF2-40B4-BE49-F238E27FC236}">
                <a16:creationId xmlns:a16="http://schemas.microsoft.com/office/drawing/2014/main" id="{86E33F12-B6D9-C942-B4D8-984A91BAAC4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r="19684" b="20108"/>
          <a:stretch/>
        </p:blipFill>
        <p:spPr bwMode="auto">
          <a:xfrm>
            <a:off x="611560" y="1556792"/>
            <a:ext cx="7804211" cy="433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84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 of Seed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C83D4-1DC7-454C-BE4A-3D18C47B7739}"/>
              </a:ext>
            </a:extLst>
          </p:cNvPr>
          <p:cNvSpPr/>
          <p:nvPr/>
        </p:nvSpPr>
        <p:spPr>
          <a:xfrm>
            <a:off x="1393902" y="1628078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C9FB7E-4F42-FF4F-9BCC-4D9E2CD8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To randomize without having to enter a seed each time, we may use a statement like</a:t>
            </a:r>
          </a:p>
          <a:p>
            <a:pPr lvl="2">
              <a:spcBef>
                <a:spcPts val="400"/>
              </a:spcBef>
              <a:buNone/>
            </a:pP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zh-TW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srand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( time( </a:t>
            </a:r>
            <a:r>
              <a:rPr lang="en-US" altLang="zh-TW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 );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causes the computer to read its clock to obtain the value for the seed.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(with the argument 0) typically returns the current time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the number of seconds 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since January 1, 1970, at midnight Greenwich Mean Time (GMT).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value is converted to an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unsigned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integer and used as the seed to the random number generator.</a:t>
            </a:r>
          </a:p>
          <a:p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prototype for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in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ctime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5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365A-04CE-0741-B339-39B99999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71FCF-FA1E-4B49-BFE5-D1DBED3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7C70-A628-E241-9D20-143169E7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  <a:p>
            <a:r>
              <a:rPr lang="en-US" dirty="0"/>
              <a:t>Function with Multiple Arguments</a:t>
            </a:r>
          </a:p>
          <a:p>
            <a:r>
              <a:rPr lang="en-US"/>
              <a:t>Case Study: </a:t>
            </a:r>
            <a:r>
              <a:rPr lang="en-US" dirty="0"/>
              <a:t>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106340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FB98-3A52-1242-88F9-FA268112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F9095-9BC2-4C4E-96DC-CA91492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07C3-00D2-BA4B-9FD6-83BE4CF7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Construct programs from small, simple pieces, or components. 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divide and conquer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 emphasize </a:t>
            </a:r>
            <a:r>
              <a:rPr lang="en-US" altLang="zh-TW" sz="2300" dirty="0">
                <a:solidFill>
                  <a:srgbClr val="0000CC"/>
                </a:solidFill>
                <a:latin typeface="Times New Roman" panose="02020603050405020304" pitchFamily="18" charset="0"/>
              </a:rPr>
              <a:t>how to declare and use functions 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to facilitate the design, implementation, operation and maintenance of large programs.</a:t>
            </a:r>
          </a:p>
          <a:p>
            <a:pPr lvl="1">
              <a:lnSpc>
                <a:spcPct val="90000"/>
              </a:lnSpc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You’ll learn how to declare your own functions. </a:t>
            </a: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discuss function prototypes and how the compiler uses them to ensure that functions are called properly.</a:t>
            </a:r>
          </a:p>
          <a:p>
            <a:pPr>
              <a:lnSpc>
                <a:spcPct val="90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take a brief diversion into simulation techniques with random number generation</a:t>
            </a:r>
          </a:p>
        </p:txBody>
      </p:sp>
    </p:spTree>
    <p:extLst>
      <p:ext uri="{BB962C8B-B14F-4D97-AF65-F5344CB8AC3E}">
        <p14:creationId xmlns:p14="http://schemas.microsoft.com/office/powerpoint/2010/main" val="122471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97C9-2D38-F641-BB87-7703EA8A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B2F29-F17A-E44F-8C2B-D17A354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10014-8C42-7F4F-AE03-E804EBC8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The C++ Standard Library provides a rich collection of functions for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 mathematical calculations,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string manipulations,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character manipulations,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input/output,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error checking and </a:t>
            </a:r>
          </a:p>
          <a:p>
            <a:pPr lvl="1">
              <a:lnSpc>
                <a:spcPct val="90000"/>
              </a:lnSpc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many other useful operations.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2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EFDD9-F2FB-A64D-A678-93CEA609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A214-E5B2-264C-B32D-66D785A9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in &lt;</a:t>
            </a:r>
            <a:r>
              <a:rPr lang="en-US" dirty="0" err="1"/>
              <a:t>cmath</a:t>
            </a:r>
            <a:r>
              <a:rPr lang="en-US" dirty="0"/>
              <a:t>&gt;</a:t>
            </a:r>
          </a:p>
        </p:txBody>
      </p:sp>
      <p:pic>
        <p:nvPicPr>
          <p:cNvPr id="5" name="Picture 1" descr="cpphtp7LOV_05slides_Page_007.png">
            <a:extLst>
              <a:ext uri="{FF2B5EF4-FFF2-40B4-BE49-F238E27FC236}">
                <a16:creationId xmlns:a16="http://schemas.microsoft.com/office/drawing/2014/main" id="{4927E47F-7A9C-404A-B506-1F720C79CDC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23621" b="15135"/>
          <a:stretch/>
        </p:blipFill>
        <p:spPr bwMode="auto">
          <a:xfrm>
            <a:off x="483269" y="1344421"/>
            <a:ext cx="7657152" cy="503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0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EFDD9-F2FB-A64D-A678-93CEA609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A214-E5B2-264C-B32D-66D785A9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in &lt;</a:t>
            </a:r>
            <a:r>
              <a:rPr lang="en-US" dirty="0" err="1"/>
              <a:t>cmath</a:t>
            </a:r>
            <a:r>
              <a:rPr lang="en-US" dirty="0"/>
              <a:t>&gt;</a:t>
            </a:r>
          </a:p>
        </p:txBody>
      </p:sp>
      <p:pic>
        <p:nvPicPr>
          <p:cNvPr id="6" name="Picture 1" descr="cpphtp7LOV_05slides_Page_008.png">
            <a:extLst>
              <a:ext uri="{FF2B5EF4-FFF2-40B4-BE49-F238E27FC236}">
                <a16:creationId xmlns:a16="http://schemas.microsoft.com/office/drawing/2014/main" id="{623A6896-210B-984C-93A1-2621E72842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621" b="49380"/>
          <a:stretch/>
        </p:blipFill>
        <p:spPr bwMode="auto">
          <a:xfrm>
            <a:off x="26886" y="1122212"/>
            <a:ext cx="8382000" cy="33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33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97C9-2D38-F641-BB87-7703EA8A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B2F29-F17A-E44F-8C2B-D17A3545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10014-8C42-7F4F-AE03-E804EBC8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Functions you write are referred to as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user-defined functions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programmer-defined functions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Motivations for “functionalizing” a program.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Divide-and-conquer makes program development more manageable.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reusability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—using existing functions as building blocks to create new programs. </a:t>
            </a:r>
          </a:p>
          <a:p>
            <a:pPr lvl="2"/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Programs can be created from standardized functions that accomplish specific tasks.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Avoid repeating code in a program. </a:t>
            </a:r>
          </a:p>
          <a:p>
            <a:pPr lvl="2"/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Packaging code as a function allows the code to be executed from different locations in a program simply by calling the function.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048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B4CB6-5F43-AD4C-8651-A7633469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0AE26-0A1D-DE4A-B6EF-BE2DDE6B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8A253-3A4E-CA46-A690-ADA5B5AC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format of a function definition is as follows:</a:t>
            </a:r>
          </a:p>
          <a:p>
            <a:pPr lvl="2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	return-value-type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function-name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parameter-list</a:t>
            </a: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b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zh-TW" sz="1800" i="1" dirty="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  <a:t>declarations and statements</a:t>
            </a:r>
            <a:br>
              <a:rPr lang="en-US" altLang="zh-TW" sz="1800" i="1" dirty="0">
                <a:solidFill>
                  <a:srgbClr val="000000"/>
                </a:solidFill>
                <a:latin typeface="AGaramond" pitchFamily="50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function-name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is any valid identifier. 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return-value-type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data type of the returned result to the caller.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type</a:t>
            </a:r>
            <a:r>
              <a:rPr lang="en-US" altLang="zh-TW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indicates that a function does not return a value.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All variables defined in a function are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local variables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—they’re known only in the function in which they’re defined. 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Most functions have a list of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parameters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that provide the means for communicating information between functions.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function’s parameters are also local variables of that function.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2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3746-28A1-9A48-9581-007719D0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0DC66-448B-7640-9F9A-E5C52A5F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1" descr="cpphtp7LOV_05slides_Page_009.png">
            <a:extLst>
              <a:ext uri="{FF2B5EF4-FFF2-40B4-BE49-F238E27FC236}">
                <a16:creationId xmlns:a16="http://schemas.microsoft.com/office/drawing/2014/main" id="{671DA9CB-894B-704E-8B56-302BB8B640C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483" r="17715" b="20980"/>
          <a:stretch/>
        </p:blipFill>
        <p:spPr bwMode="auto">
          <a:xfrm>
            <a:off x="964537" y="1340768"/>
            <a:ext cx="7214926" cy="405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7A5F27-BB11-744B-8E6F-5A8500C8D2F9}"/>
              </a:ext>
            </a:extLst>
          </p:cNvPr>
          <p:cNvSpPr/>
          <p:nvPr/>
        </p:nvSpPr>
        <p:spPr>
          <a:xfrm>
            <a:off x="1460810" y="1460810"/>
            <a:ext cx="2475570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978</Words>
  <Application>Microsoft Macintosh PowerPoint</Application>
  <PresentationFormat>On-screen Show (4:3)</PresentationFormat>
  <Paragraphs>116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AGaramond</vt:lpstr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9: Functions and Recursion – Part I</vt:lpstr>
      <vt:lpstr>Learning Objective</vt:lpstr>
      <vt:lpstr>Introduction</vt:lpstr>
      <vt:lpstr>Introduction</vt:lpstr>
      <vt:lpstr>Math Functions in &lt;cmath&gt;</vt:lpstr>
      <vt:lpstr>Math Functions in &lt;cmath&gt;</vt:lpstr>
      <vt:lpstr>Introduction</vt:lpstr>
      <vt:lpstr>Function Definition</vt:lpstr>
      <vt:lpstr>Example</vt:lpstr>
      <vt:lpstr>Debrief</vt:lpstr>
      <vt:lpstr>Debrief</vt:lpstr>
      <vt:lpstr>Function With Multiple Arguments</vt:lpstr>
      <vt:lpstr>Function with Multiple Arguments</vt:lpstr>
      <vt:lpstr>Function with Multiple Arguments</vt:lpstr>
      <vt:lpstr>Case Study: Random Number Generator</vt:lpstr>
      <vt:lpstr>Case Study: Random Number Generator</vt:lpstr>
      <vt:lpstr>Case Study: Random Number Generator</vt:lpstr>
      <vt:lpstr>Case Study: Random Number Generator</vt:lpstr>
      <vt:lpstr>True Randomness …? </vt:lpstr>
      <vt:lpstr>True Randomness …? </vt:lpstr>
      <vt:lpstr>True Randomness …? </vt:lpstr>
      <vt:lpstr>Practical Use of Seed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427</cp:revision>
  <dcterms:created xsi:type="dcterms:W3CDTF">2020-01-09T06:22:26Z</dcterms:created>
  <dcterms:modified xsi:type="dcterms:W3CDTF">2020-09-23T02:52:53Z</dcterms:modified>
</cp:coreProperties>
</file>